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0b42b6834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0b42b6834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08a5e9ab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08a5e9ab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08a5e9ab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08a5e9ab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08a5e9ab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08a5e9abc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08a5e9ab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08a5e9ab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08a5e9ab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08a5e9ab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08a5e9ab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08a5e9ab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08a5e9abc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08a5e9abc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1d6cda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1d6cda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0b42b683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0b42b6834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an example of political satire not directed at US government (in this case, British government)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319d2f2f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319d2f2f5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08a5e9ab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08a5e9ab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08a5e9ab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08a5e9ab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08a5e9abc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08a5e9abc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08a5e9abc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708a5e9abc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08a5e9abc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08a5e9abc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08a5e9abc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708a5e9abc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1d6cda47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1d6cda47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1d6cda4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1d6cda4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Older generations like to make fun of 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we also like to make fun of ourselves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08a5e9abc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08a5e9abc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08a5e9ab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708a5e9abc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319d2f2f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6319d2f2f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0a67b49c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0a67b49c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0b42b6834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70b42b6834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319d2f2f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319d2f2f5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0a67b49c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0a67b49c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 though it’s “political satire”, can be about environmental issues, international relations, the economy, cultural taboos, etc - have some relation to politics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(ex. What is this one about? the environment and economy)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70b42b683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70b42b683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319d2f2f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319d2f2f5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08a5e9a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08a5e9a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08a5e9ab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08a5e9ab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0Bz2NHzF20K5rQXdwdmFIVF8tSS1KdXRQWjdoQW1FS0RUUDBJ/view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drive.google.com/file/d/1cjCvwLq4rYw10oZwwblam-UuLxxXcVCF/view" TargetMode="External"/><Relationship Id="rId3" Type="http://schemas.openxmlformats.org/officeDocument/2006/relationships/image" Target="../media/image46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rive.google.com/file/d/0Bz2NHzF20K5ramgwV1N6d2xBT3hPTGtWMmFLaVhzb1V6ZVhR/view" TargetMode="External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51.jpg"/><Relationship Id="rId7" Type="http://schemas.openxmlformats.org/officeDocument/2006/relationships/hyperlink" Target="http://drive.google.com/file/d/0Bz2NHzF20K5rcjBCZndPbFU4dVptY0syNmZOZHEtVDlxY2dB/vie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hyperlink" Target="http://drive.google.com/file/d/0Bz2NHzF20K5rSWJRcVN2eTNMZmNhaEZiV3o4VjloeGpBbDhV/view" TargetMode="External"/><Relationship Id="rId10" Type="http://schemas.openxmlformats.org/officeDocument/2006/relationships/image" Target="../media/image55.jpg"/><Relationship Id="rId4" Type="http://schemas.openxmlformats.org/officeDocument/2006/relationships/image" Target="../media/image52.jpg"/><Relationship Id="rId9" Type="http://schemas.openxmlformats.org/officeDocument/2006/relationships/hyperlink" Target="http://drive.google.com/file/d/0Bz2NHzF20K5rSVAxeUt3UWI2ZzBwWjV3VS1tX0RlRHJHaXM0/vie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EXhdlqjLh4b4_T6PwPWkPQybOWMxl00/view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rive.google.com/file/d/1BA88z_aBXJxynaMTzO5vetqLacdKWdG0/view" TargetMode="Externa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rive.google.com/file/d/0Bz2NHzF20K5rcTNfUENUaDlCY0JhZkFxQjMxNmlrTmU4eTRv/view" TargetMode="Externa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g"/><Relationship Id="rId5" Type="http://schemas.openxmlformats.org/officeDocument/2006/relationships/hyperlink" Target="http://drive.google.com/file/d/1YOuXnvL4DR4NX0nYzYj6hd7YN6WypgYu/view" TargetMode="Externa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rive.google.com/file/d/1yHA7n5jHrkirEpxWrk0PkdrxzWMd4tpb/view" TargetMode="Externa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rive.google.com/file/d/0Bz2NHzF20K5rRUxEdEp0MlVEVTBmWGFCX05FcDdDVEhQVGdJ/view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rive.google.com/file/d/1gcyiGxyvY67vXZLLqQwNl-zbx_v1Gjpn/view" TargetMode="Externa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gif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390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004466"/>
                </a:solidFill>
                <a:highlight>
                  <a:srgbClr val="D9EDF7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From Newspaper Cartoons to Tiktoks: The Evolution of Political Satire</a:t>
            </a:r>
            <a:endParaRPr sz="5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2815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by: Kristin D’Angelo</a:t>
            </a:r>
            <a:endParaRPr/>
          </a:p>
        </p:txBody>
      </p:sp>
      <p:pic>
        <p:nvPicPr>
          <p:cNvPr id="56" name="Google Shape;56;p13" descr="Image result for computer clip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5175" y="3195050"/>
            <a:ext cx="1965550" cy="196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descr="Image result for printing press clip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90900"/>
            <a:ext cx="2061395" cy="205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descr="Image result for newspaper clip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7425" y="2989750"/>
            <a:ext cx="1735650" cy="9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 descr="Image result for memes clipart"/>
          <p:cNvPicPr preferRelativeResize="0"/>
          <p:nvPr/>
        </p:nvPicPr>
        <p:blipFill rotWithShape="1">
          <a:blip r:embed="rId6">
            <a:alphaModFix/>
          </a:blip>
          <a:srcRect b="9288"/>
          <a:stretch/>
        </p:blipFill>
        <p:spPr>
          <a:xfrm>
            <a:off x="5129350" y="2989752"/>
            <a:ext cx="1193700" cy="11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 descr="Image result for cellphone clipart"/>
          <p:cNvPicPr preferRelativeResize="0"/>
          <p:nvPr/>
        </p:nvPicPr>
        <p:blipFill rotWithShape="1">
          <a:blip r:embed="rId7">
            <a:alphaModFix/>
          </a:blip>
          <a:srcRect l="19423" r="19974"/>
          <a:stretch/>
        </p:blipFill>
        <p:spPr>
          <a:xfrm>
            <a:off x="6668475" y="3069426"/>
            <a:ext cx="1605531" cy="205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 descr="Image result for tiktok clipar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76450" y="2929200"/>
            <a:ext cx="1243750" cy="12437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/>
          <p:nvPr/>
        </p:nvSpPr>
        <p:spPr>
          <a:xfrm>
            <a:off x="2158050" y="4307500"/>
            <a:ext cx="1310400" cy="35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5637425" y="4307500"/>
            <a:ext cx="1193700" cy="35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College kids got in on it </a:t>
            </a:r>
            <a:endParaRPr/>
          </a:p>
        </p:txBody>
      </p:sp>
      <p:pic>
        <p:nvPicPr>
          <p:cNvPr id="147" name="Google Shape;147;p22" descr="Image result for political cartoon notre dame billionair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115350"/>
            <a:ext cx="3070100" cy="395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/>
          <p:nvPr/>
        </p:nvSpPr>
        <p:spPr>
          <a:xfrm>
            <a:off x="3146300" y="1165375"/>
            <a:ext cx="184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The Hoya</a:t>
            </a:r>
            <a:r>
              <a:rPr lang="en" sz="1800"/>
              <a:t>, the Georgetown University newspaper of record</a:t>
            </a:r>
            <a:endParaRPr/>
          </a:p>
        </p:txBody>
      </p:sp>
      <p:sp>
        <p:nvSpPr>
          <p:cNvPr id="149" name="Google Shape;149;p22"/>
          <p:cNvSpPr txBox="1"/>
          <p:nvPr/>
        </p:nvSpPr>
        <p:spPr>
          <a:xfrm>
            <a:off x="5578100" y="1453025"/>
            <a:ext cx="3315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Political satire can make references to other events and/or pop culture</a:t>
            </a:r>
            <a:endParaRPr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21235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younger people running blogs online and posting their own political cartoons</a:t>
            </a: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125" y="1976575"/>
            <a:ext cx="4213876" cy="31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/>
        </p:nvSpPr>
        <p:spPr>
          <a:xfrm>
            <a:off x="4455375" y="3539875"/>
            <a:ext cx="5676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https://rall.com/tag/cathedral</a:t>
            </a:r>
            <a:endParaRPr/>
          </a:p>
        </p:txBody>
      </p:sp>
      <p:pic>
        <p:nvPicPr>
          <p:cNvPr id="157" name="Google Shape;157;p23" descr="Image result for political cartoon notre dame billionair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34925"/>
            <a:ext cx="3811574" cy="310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/>
          <p:nvPr/>
        </p:nvSpPr>
        <p:spPr>
          <a:xfrm>
            <a:off x="3811575" y="2122975"/>
            <a:ext cx="567600" cy="6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https://tonup.ca/cartoons/page/3/</a:t>
            </a:r>
            <a:endParaRPr/>
          </a:p>
        </p:txBody>
      </p:sp>
      <p:sp>
        <p:nvSpPr>
          <p:cNvPr id="159" name="Google Shape;159;p23"/>
          <p:cNvSpPr txBox="1"/>
          <p:nvPr/>
        </p:nvSpPr>
        <p:spPr>
          <a:xfrm>
            <a:off x="37800" y="892675"/>
            <a:ext cx="9068400" cy="10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Similar to political cartoons in newspapers, except criticism isn’t only limited to professional journalists - any nonreporter person can express their opinion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Onset of the internet and digital media (blogs) allowed for more people to participate in political satire</a:t>
            </a:r>
            <a:endParaRPr sz="1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>
            <a:spLocks noGrp="1"/>
          </p:cNvSpPr>
          <p:nvPr>
            <p:ph type="title"/>
          </p:nvPr>
        </p:nvSpPr>
        <p:spPr>
          <a:xfrm>
            <a:off x="311700" y="133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memes (similar to political cartoons)</a:t>
            </a:r>
            <a:endParaRPr/>
          </a:p>
        </p:txBody>
      </p:sp>
      <p:pic>
        <p:nvPicPr>
          <p:cNvPr id="165" name="Google Shape;165;p24" descr="Image result for political cartoon notre dame billionair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575" y="2657475"/>
            <a:ext cx="4288394" cy="240982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/>
          <p:nvPr/>
        </p:nvSpPr>
        <p:spPr>
          <a:xfrm>
            <a:off x="382575" y="706000"/>
            <a:ext cx="5611200" cy="13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Social media further extended political satire: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Made it accessible to more people and younger audiences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Pictures with short text messages convey an opinion or point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Easily shared</a:t>
            </a:r>
            <a:endParaRPr sz="1800"/>
          </a:p>
        </p:txBody>
      </p:sp>
      <p:pic>
        <p:nvPicPr>
          <p:cNvPr id="167" name="Google Shape;167;p24" descr="Related image"/>
          <p:cNvPicPr preferRelativeResize="0"/>
          <p:nvPr/>
        </p:nvPicPr>
        <p:blipFill rotWithShape="1">
          <a:blip r:embed="rId4">
            <a:alphaModFix/>
          </a:blip>
          <a:srcRect b="3437"/>
          <a:stretch/>
        </p:blipFill>
        <p:spPr>
          <a:xfrm>
            <a:off x="6288525" y="1083225"/>
            <a:ext cx="2855475" cy="39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 descr="Image result for political cartoon notre dame billionair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286250" cy="36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 descr="Image result for political cartoon notre dame billionair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625" y="1285875"/>
            <a:ext cx="4286250" cy="378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/>
        </p:nvSpPr>
        <p:spPr>
          <a:xfrm>
            <a:off x="226700" y="170025"/>
            <a:ext cx="88230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People with the same opinion can express their agreement (or qualms if they disagree) by commenting, liking, and sharing posts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People can even share a similar meme with a similar message but personalize it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4883700" y="203100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AA84F"/>
                </a:solidFill>
              </a:rPr>
              <a:t>It’s not just adults who see the absurdity of the situation</a:t>
            </a:r>
            <a:endParaRPr sz="2000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6AA84F"/>
                </a:solidFill>
              </a:rPr>
              <a:t>Kids do too!</a:t>
            </a:r>
            <a:endParaRPr sz="2000">
              <a:solidFill>
                <a:srgbClr val="6AA84F"/>
              </a:solidFill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311725" y="282800"/>
            <a:ext cx="4005300" cy="13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Digital media not only enables pictures to be shared, but also videos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Can share videos on instagram or twitter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Vine and </a:t>
            </a:r>
            <a:r>
              <a:rPr lang="en" sz="2000" u="sng"/>
              <a:t>tiktok </a:t>
            </a:r>
            <a:r>
              <a:rPr lang="en" sz="2000"/>
              <a:t>are (well were) notorious video-sharing platforms</a:t>
            </a:r>
            <a:endParaRPr sz="2000"/>
          </a:p>
        </p:txBody>
      </p:sp>
      <p:pic>
        <p:nvPicPr>
          <p:cNvPr id="181" name="Google Shape;181;p26" title="Notre dame tiktok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0624" y="1808000"/>
            <a:ext cx="3353376" cy="33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 descr="Image result for twitte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515225"/>
            <a:ext cx="1628275" cy="162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 descr="Image result for instagram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8275" y="3526189"/>
            <a:ext cx="1628275" cy="161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 descr="Image result for vin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56550" y="3515225"/>
            <a:ext cx="1628275" cy="162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Key: taking serious topics and inserting humor into them to try to get a message across</a:t>
            </a:r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body" idx="1"/>
          </p:nvPr>
        </p:nvSpPr>
        <p:spPr>
          <a:xfrm>
            <a:off x="311700" y="1487800"/>
            <a:ext cx="8520600" cy="26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It would be kind of bad if one of them actually pushed a button to launch nuclear missiles </a:t>
            </a:r>
            <a:endParaRPr sz="2400"/>
          </a:p>
        </p:txBody>
      </p:sp>
      <p:pic>
        <p:nvPicPr>
          <p:cNvPr id="191" name="Google Shape;1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97" y="2439600"/>
            <a:ext cx="4211104" cy="262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7E6B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Like, really bad...</a:t>
            </a:r>
            <a:endParaRPr/>
          </a:p>
        </p:txBody>
      </p:sp>
      <p:pic>
        <p:nvPicPr>
          <p:cNvPr id="197" name="Google Shape;197;p28" descr="Image result for nuclear missile explosion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075" y="1552700"/>
            <a:ext cx="5336925" cy="29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 do seem to understand that though</a:t>
            </a:r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But they can’t help but put a little humor into a serious situation</a:t>
            </a:r>
            <a:endParaRPr/>
          </a:p>
        </p:txBody>
      </p:sp>
      <p:pic>
        <p:nvPicPr>
          <p:cNvPr id="204" name="Google Shape;204;p29" descr="Image result for trump hitting nuclear button tikto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850" y="1540750"/>
            <a:ext cx="2831800" cy="36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 descr="Image result for trump and kim jong un nuclear weapons meme\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625" y="1725200"/>
            <a:ext cx="3810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Sometimes they’re more for comedic sake</a:t>
            </a:r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Unlikely Oprah would run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More aimed at making fun of the president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1998440"/>
            <a:ext cx="4571999" cy="306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450031"/>
            <a:ext cx="4572001" cy="2615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message this political cartoon is trying to convey?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body" idx="1"/>
          </p:nvPr>
        </p:nvSpPr>
        <p:spPr>
          <a:xfrm>
            <a:off x="4817700" y="1087950"/>
            <a:ext cx="4326300" cy="2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arenR"/>
            </a:pPr>
            <a:r>
              <a:rPr lang="en" sz="1700"/>
              <a:t>The man thinks 4 year olds are annoying and wants to watch Brexit instead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arenR"/>
            </a:pPr>
            <a:r>
              <a:rPr lang="en" sz="1700"/>
              <a:t>The man thinks Brexit is annoying and wants to watch 4 year olds instead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arenR"/>
            </a:pPr>
            <a:r>
              <a:rPr lang="en" sz="1700"/>
              <a:t>The woman thinks 4 year olds interacting and Brexit debates are the same thing because Brexit lawmakers are 4 years old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arenR"/>
            </a:pPr>
            <a:r>
              <a:rPr lang="en" sz="1700"/>
              <a:t>The woman thinks 4 year olds interacting and Brexit debates are the same thing because Brexit lawmakers are acting like children</a:t>
            </a:r>
            <a:endParaRPr sz="1700"/>
          </a:p>
        </p:txBody>
      </p:sp>
      <p:pic>
        <p:nvPicPr>
          <p:cNvPr id="220" name="Google Shape;220;p31" descr="Image result for political carto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750" y="1721225"/>
            <a:ext cx="4429244" cy="296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1"/>
          <p:cNvSpPr txBox="1"/>
          <p:nvPr/>
        </p:nvSpPr>
        <p:spPr>
          <a:xfrm>
            <a:off x="821800" y="4688825"/>
            <a:ext cx="32589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Answer: 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knows what a newspaper is?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knows what a newspaper is?</a:t>
            </a: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311700" y="1079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has read a newspaper before? Who has a newspaper subscription? </a:t>
            </a:r>
            <a:endParaRPr/>
          </a:p>
        </p:txBody>
      </p:sp>
      <p:pic>
        <p:nvPicPr>
          <p:cNvPr id="71" name="Google Shape;71;p14" descr="Image result for newspap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3596" y="2277800"/>
            <a:ext cx="5480405" cy="28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 descr="Image result for new york tim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50" y="2277800"/>
            <a:ext cx="2865700" cy="28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they cover a whole span of topics</a:t>
            </a:r>
            <a:endParaRPr/>
          </a:p>
        </p:txBody>
      </p:sp>
      <p:sp>
        <p:nvSpPr>
          <p:cNvPr id="227" name="Google Shape;227;p32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Let’s look at a few</a:t>
            </a:r>
            <a:endParaRPr sz="3000">
              <a:solidFill>
                <a:srgbClr val="000000"/>
              </a:solidFill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>
                <a:solidFill>
                  <a:srgbClr val="000000"/>
                </a:solidFill>
              </a:rPr>
              <a:t>Environmental issues</a:t>
            </a:r>
            <a:endParaRPr sz="3000">
              <a:solidFill>
                <a:srgbClr val="000000"/>
              </a:solidFill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>
                <a:solidFill>
                  <a:srgbClr val="000000"/>
                </a:solidFill>
              </a:rPr>
              <a:t>Medicine </a:t>
            </a:r>
            <a:endParaRPr sz="3000">
              <a:solidFill>
                <a:srgbClr val="000000"/>
              </a:solidFill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>
                <a:solidFill>
                  <a:srgbClr val="000000"/>
                </a:solidFill>
              </a:rPr>
              <a:t>Internet</a:t>
            </a:r>
            <a:endParaRPr sz="3000">
              <a:solidFill>
                <a:srgbClr val="000000"/>
              </a:solidFill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>
                <a:solidFill>
                  <a:srgbClr val="000000"/>
                </a:solidFill>
              </a:rPr>
              <a:t>Food</a:t>
            </a:r>
            <a:endParaRPr sz="3000">
              <a:solidFill>
                <a:srgbClr val="000000"/>
              </a:solidFill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>
                <a:solidFill>
                  <a:srgbClr val="000000"/>
                </a:solidFill>
              </a:rPr>
              <a:t>Generations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3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/>
          <p:nvPr/>
        </p:nvSpPr>
        <p:spPr>
          <a:xfrm>
            <a:off x="4572000" y="-7050"/>
            <a:ext cx="4572000" cy="5157600"/>
          </a:xfrm>
          <a:prstGeom prst="rect">
            <a:avLst/>
          </a:prstGeom>
          <a:solidFill>
            <a:srgbClr val="E066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3"/>
          <p:cNvSpPr/>
          <p:nvPr/>
        </p:nvSpPr>
        <p:spPr>
          <a:xfrm>
            <a:off x="0" y="0"/>
            <a:ext cx="4572000" cy="51576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title"/>
          </p:nvPr>
        </p:nvSpPr>
        <p:spPr>
          <a:xfrm>
            <a:off x="-201145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/>
              <a:t>Environment: Plastic Pollution</a:t>
            </a:r>
            <a:endParaRPr sz="2600" u="sng"/>
          </a:p>
        </p:txBody>
      </p:sp>
      <p:pic>
        <p:nvPicPr>
          <p:cNvPr id="235" name="Google Shape;235;p33" descr="Image result for straws oceans political carto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68875"/>
            <a:ext cx="2678025" cy="18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 descr="Image result for straws oceans political cartoon"/>
          <p:cNvPicPr preferRelativeResize="0"/>
          <p:nvPr/>
        </p:nvPicPr>
        <p:blipFill rotWithShape="1">
          <a:blip r:embed="rId4">
            <a:alphaModFix/>
          </a:blip>
          <a:srcRect b="8147"/>
          <a:stretch/>
        </p:blipFill>
        <p:spPr>
          <a:xfrm>
            <a:off x="0" y="883976"/>
            <a:ext cx="4009951" cy="23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 descr="Image result for straws oceans political cartoon"/>
          <p:cNvPicPr preferRelativeResize="0"/>
          <p:nvPr/>
        </p:nvPicPr>
        <p:blipFill rotWithShape="1">
          <a:blip r:embed="rId5">
            <a:alphaModFix/>
          </a:blip>
          <a:srcRect b="3947"/>
          <a:stretch/>
        </p:blipFill>
        <p:spPr>
          <a:xfrm>
            <a:off x="2678020" y="2891625"/>
            <a:ext cx="3135130" cy="22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 title="vsco girl save the planet tiktok.mo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5435" y="1091050"/>
            <a:ext cx="2258565" cy="405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 title="RPReplay_Final1573275474.mov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38975" y="-7050"/>
            <a:ext cx="2440125" cy="289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/>
          <p:nvPr/>
        </p:nvSpPr>
        <p:spPr>
          <a:xfrm>
            <a:off x="4572000" y="-7050"/>
            <a:ext cx="4572000" cy="5157600"/>
          </a:xfrm>
          <a:prstGeom prst="rect">
            <a:avLst/>
          </a:prstGeom>
          <a:solidFill>
            <a:srgbClr val="E066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4"/>
          <p:cNvSpPr/>
          <p:nvPr/>
        </p:nvSpPr>
        <p:spPr>
          <a:xfrm>
            <a:off x="0" y="0"/>
            <a:ext cx="4572000" cy="51576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Environmental Disasters: Hurricane Doriane and people not caring to evacuate</a:t>
            </a:r>
            <a:endParaRPr u="sng"/>
          </a:p>
        </p:txBody>
      </p:sp>
      <p:pic>
        <p:nvPicPr>
          <p:cNvPr id="247" name="Google Shape;247;p34" descr="Image result for people not evacuating during hurricane carto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2700"/>
            <a:ext cx="2813175" cy="22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4" descr="Image result for people not evacuating during hurricane carto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91375"/>
            <a:ext cx="2813175" cy="236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4" title="every state except florida worrying about hurricane tiktok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3175" y="1443900"/>
            <a:ext cx="2128425" cy="37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4" title="crazy floridians not evacuating during hurricane tiktok.mov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14375" y="1335809"/>
            <a:ext cx="2128425" cy="380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4" title="RPReplay_Final1573277749.mov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15575" y="1396444"/>
            <a:ext cx="2128425" cy="3747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/>
          <p:nvPr/>
        </p:nvSpPr>
        <p:spPr>
          <a:xfrm>
            <a:off x="4572000" y="-7050"/>
            <a:ext cx="4572000" cy="5157600"/>
          </a:xfrm>
          <a:prstGeom prst="rect">
            <a:avLst/>
          </a:prstGeom>
          <a:solidFill>
            <a:srgbClr val="E066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5"/>
          <p:cNvSpPr/>
          <p:nvPr/>
        </p:nvSpPr>
        <p:spPr>
          <a:xfrm>
            <a:off x="0" y="0"/>
            <a:ext cx="4572000" cy="51576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5"/>
          <p:cNvSpPr txBox="1">
            <a:spLocks noGrp="1"/>
          </p:cNvSpPr>
          <p:nvPr>
            <p:ph type="title"/>
          </p:nvPr>
        </p:nvSpPr>
        <p:spPr>
          <a:xfrm>
            <a:off x="73200" y="90775"/>
            <a:ext cx="899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Bonus one (because it couldn’t fit on the previous slide)</a:t>
            </a:r>
            <a:endParaRPr/>
          </a:p>
        </p:txBody>
      </p:sp>
      <p:pic>
        <p:nvPicPr>
          <p:cNvPr id="259" name="Google Shape;259;p35" title="RPReplay_Final1573277827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350" y="739675"/>
            <a:ext cx="2470516" cy="436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/>
          <p:nvPr/>
        </p:nvSpPr>
        <p:spPr>
          <a:xfrm>
            <a:off x="4572000" y="-7050"/>
            <a:ext cx="4572000" cy="5157600"/>
          </a:xfrm>
          <a:prstGeom prst="rect">
            <a:avLst/>
          </a:prstGeom>
          <a:solidFill>
            <a:srgbClr val="E066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6"/>
          <p:cNvSpPr/>
          <p:nvPr/>
        </p:nvSpPr>
        <p:spPr>
          <a:xfrm>
            <a:off x="0" y="0"/>
            <a:ext cx="4572000" cy="51576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6"/>
          <p:cNvSpPr txBox="1">
            <a:spLocks noGrp="1"/>
          </p:cNvSpPr>
          <p:nvPr>
            <p:ph type="title"/>
          </p:nvPr>
        </p:nvSpPr>
        <p:spPr>
          <a:xfrm>
            <a:off x="311700" y="-7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Environmental Disasters: Earthquakes in California</a:t>
            </a:r>
            <a:endParaRPr u="sng"/>
          </a:p>
        </p:txBody>
      </p:sp>
      <p:pic>
        <p:nvPicPr>
          <p:cNvPr id="267" name="Google Shape;267;p36" descr="Image result for california earthquake political carto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625" y="2603700"/>
            <a:ext cx="2975575" cy="26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6" descr="Image result for california earthquake political carto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7852" y="2865700"/>
            <a:ext cx="2357475" cy="22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6" descr="Image result for california earthquake political carto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95925"/>
            <a:ext cx="3539550" cy="2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6" title="RPReplay_Final1573279285.mo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37775" y="637625"/>
            <a:ext cx="2598725" cy="451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/>
          <p:nvPr/>
        </p:nvSpPr>
        <p:spPr>
          <a:xfrm>
            <a:off x="4572000" y="-7050"/>
            <a:ext cx="4572000" cy="5157600"/>
          </a:xfrm>
          <a:prstGeom prst="rect">
            <a:avLst/>
          </a:prstGeom>
          <a:solidFill>
            <a:srgbClr val="E066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7"/>
          <p:cNvSpPr/>
          <p:nvPr/>
        </p:nvSpPr>
        <p:spPr>
          <a:xfrm>
            <a:off x="0" y="0"/>
            <a:ext cx="4572000" cy="51576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7"/>
          <p:cNvSpPr txBox="1">
            <a:spLocks noGrp="1"/>
          </p:cNvSpPr>
          <p:nvPr>
            <p:ph type="title"/>
          </p:nvPr>
        </p:nvSpPr>
        <p:spPr>
          <a:xfrm>
            <a:off x="311700" y="104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Medicine: Big Pharma and Drug Side Effects</a:t>
            </a:r>
            <a:endParaRPr/>
          </a:p>
        </p:txBody>
      </p:sp>
      <p:pic>
        <p:nvPicPr>
          <p:cNvPr id="278" name="Google Shape;278;p37" descr="Image result for political satire drug side effec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77675"/>
            <a:ext cx="3301475" cy="22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7" descr="Image result for political satire big pharm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881375"/>
            <a:ext cx="2649675" cy="22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7" descr="Image result for political satire big pharma side effect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9675" y="2740025"/>
            <a:ext cx="2394650" cy="247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7" title="medicine side effects tiktok.mo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23549" y="759350"/>
            <a:ext cx="3520449" cy="438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/>
          <p:nvPr/>
        </p:nvSpPr>
        <p:spPr>
          <a:xfrm>
            <a:off x="4572000" y="-7050"/>
            <a:ext cx="4572000" cy="5157600"/>
          </a:xfrm>
          <a:prstGeom prst="rect">
            <a:avLst/>
          </a:prstGeom>
          <a:solidFill>
            <a:srgbClr val="E066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8"/>
          <p:cNvSpPr/>
          <p:nvPr/>
        </p:nvSpPr>
        <p:spPr>
          <a:xfrm>
            <a:off x="0" y="0"/>
            <a:ext cx="4572000" cy="51576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8"/>
          <p:cNvSpPr txBox="1">
            <a:spLocks noGrp="1"/>
          </p:cNvSpPr>
          <p:nvPr>
            <p:ph type="title"/>
          </p:nvPr>
        </p:nvSpPr>
        <p:spPr>
          <a:xfrm>
            <a:off x="0" y="62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Food: Coke vs Pepsi</a:t>
            </a:r>
            <a:endParaRPr u="sng"/>
          </a:p>
        </p:txBody>
      </p:sp>
      <p:pic>
        <p:nvPicPr>
          <p:cNvPr id="289" name="Google Shape;289;p38" descr="Image result for coke is pepsi ok carto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52600"/>
            <a:ext cx="2343150" cy="33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8" descr="Image result for coke is pepsi ok carto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3150" y="776850"/>
            <a:ext cx="234315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8" title="RPReplay_Final1573279052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5944" y="0"/>
            <a:ext cx="28880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/>
          <p:nvPr/>
        </p:nvSpPr>
        <p:spPr>
          <a:xfrm>
            <a:off x="4572000" y="-7050"/>
            <a:ext cx="4572000" cy="5157600"/>
          </a:xfrm>
          <a:prstGeom prst="rect">
            <a:avLst/>
          </a:prstGeom>
          <a:solidFill>
            <a:srgbClr val="E066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9"/>
          <p:cNvSpPr/>
          <p:nvPr/>
        </p:nvSpPr>
        <p:spPr>
          <a:xfrm>
            <a:off x="0" y="0"/>
            <a:ext cx="4572000" cy="51576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9"/>
          <p:cNvSpPr txBox="1">
            <a:spLocks noGrp="1"/>
          </p:cNvSpPr>
          <p:nvPr>
            <p:ph type="title"/>
          </p:nvPr>
        </p:nvSpPr>
        <p:spPr>
          <a:xfrm>
            <a:off x="0" y="-7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Generations</a:t>
            </a:r>
            <a:endParaRPr u="sng"/>
          </a:p>
        </p:txBody>
      </p:sp>
      <p:pic>
        <p:nvPicPr>
          <p:cNvPr id="299" name="Google Shape;299;p39" descr="Image result for boomers making fun of millennial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4300" y="949350"/>
            <a:ext cx="3404700" cy="23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9" descr="Image result for bad millennials political satir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07650"/>
            <a:ext cx="2961400" cy="43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9" descr="Image result for millennials ruining industrie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4300" y="3273125"/>
            <a:ext cx="3404700" cy="18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9" title="RPReplay_Final1573279021.mo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9000" y="158403"/>
            <a:ext cx="2801025" cy="498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"/>
          <p:cNvSpPr/>
          <p:nvPr/>
        </p:nvSpPr>
        <p:spPr>
          <a:xfrm>
            <a:off x="4572000" y="-7050"/>
            <a:ext cx="4572000" cy="5157600"/>
          </a:xfrm>
          <a:prstGeom prst="rect">
            <a:avLst/>
          </a:prstGeom>
          <a:solidFill>
            <a:srgbClr val="E066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0"/>
          <p:cNvSpPr/>
          <p:nvPr/>
        </p:nvSpPr>
        <p:spPr>
          <a:xfrm>
            <a:off x="0" y="0"/>
            <a:ext cx="4572000" cy="51576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0"/>
          <p:cNvSpPr txBox="1">
            <a:spLocks noGrp="1"/>
          </p:cNvSpPr>
          <p:nvPr>
            <p:ph type="title"/>
          </p:nvPr>
        </p:nvSpPr>
        <p:spPr>
          <a:xfrm>
            <a:off x="311700" y="104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Internet: Addiction</a:t>
            </a:r>
            <a:endParaRPr u="sng"/>
          </a:p>
        </p:txBody>
      </p:sp>
      <p:pic>
        <p:nvPicPr>
          <p:cNvPr id="310" name="Google Shape;310;p40" descr="Image result for kids on phones satire carto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1275" y="2816175"/>
            <a:ext cx="3103099" cy="23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0" descr="Image result for kids on phones satire cartoon"/>
          <p:cNvPicPr preferRelativeResize="0"/>
          <p:nvPr/>
        </p:nvPicPr>
        <p:blipFill rotWithShape="1">
          <a:blip r:embed="rId4">
            <a:alphaModFix/>
          </a:blip>
          <a:srcRect l="5033"/>
          <a:stretch/>
        </p:blipFill>
        <p:spPr>
          <a:xfrm>
            <a:off x="0" y="1340150"/>
            <a:ext cx="2281275" cy="38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1275" y="732984"/>
            <a:ext cx="2281274" cy="2143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0" title="parents judging kids on phone tiktok.mo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38625" y="820975"/>
            <a:ext cx="3405375" cy="432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/>
          <p:nvPr/>
        </p:nvSpPr>
        <p:spPr>
          <a:xfrm>
            <a:off x="4572000" y="-7050"/>
            <a:ext cx="4572000" cy="5157600"/>
          </a:xfrm>
          <a:prstGeom prst="rect">
            <a:avLst/>
          </a:prstGeom>
          <a:solidFill>
            <a:srgbClr val="E0668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1"/>
          <p:cNvSpPr/>
          <p:nvPr/>
        </p:nvSpPr>
        <p:spPr>
          <a:xfrm>
            <a:off x="0" y="0"/>
            <a:ext cx="4572000" cy="51576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title"/>
          </p:nvPr>
        </p:nvSpPr>
        <p:spPr>
          <a:xfrm>
            <a:off x="524225" y="-7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Internet: Tracking and Mail</a:t>
            </a:r>
            <a:endParaRPr/>
          </a:p>
        </p:txBody>
      </p:sp>
      <p:pic>
        <p:nvPicPr>
          <p:cNvPr id="321" name="Google Shape;321;p41" descr="Image result for slow mail political carto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83825"/>
            <a:ext cx="3301475" cy="225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1" descr="Image result for slow mail political carto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14475"/>
            <a:ext cx="2224600" cy="19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1" descr="Image result for facebook tracking you political carto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4600" y="624150"/>
            <a:ext cx="2578825" cy="225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1" title="RPReplay_Final1573275934.mo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0799" y="914475"/>
            <a:ext cx="3403200" cy="42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051375" y="198375"/>
            <a:ext cx="412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knows what “Tiktok” is?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393225" y="1350150"/>
            <a:ext cx="344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uses Tiktok?</a:t>
            </a:r>
            <a:endParaRPr/>
          </a:p>
        </p:txBody>
      </p:sp>
      <p:pic>
        <p:nvPicPr>
          <p:cNvPr id="79" name="Google Shape;79;p15" descr="Image result for tikto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7750" y="0"/>
            <a:ext cx="2196250" cy="21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 descr="Image result for tiktok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280589" cy="223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 descr="Image result for tiktok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239576"/>
            <a:ext cx="4818875" cy="290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 descr="Image result for tiktok 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8875" y="2125425"/>
            <a:ext cx="2022400" cy="301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 descr="Image result for tiktok gi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2143" y="2196250"/>
            <a:ext cx="2311858" cy="29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lin ang="5400012" scaled="0"/>
        </a:gra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2"/>
          <p:cNvSpPr txBox="1">
            <a:spLocks noGrp="1"/>
          </p:cNvSpPr>
          <p:nvPr>
            <p:ph type="title"/>
          </p:nvPr>
        </p:nvSpPr>
        <p:spPr>
          <a:xfrm>
            <a:off x="311700" y="303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Now it’s time to make your own!</a:t>
            </a:r>
            <a:endParaRPr sz="3000"/>
          </a:p>
        </p:txBody>
      </p:sp>
      <p:sp>
        <p:nvSpPr>
          <p:cNvPr id="330" name="Google Shape;330;p42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You can pair up or work individually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Choose a topic (either from this presentation or your own)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Create either a political cartoon or tiktok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/>
          </a:p>
        </p:txBody>
      </p:sp>
      <p:sp>
        <p:nvSpPr>
          <p:cNvPr id="331" name="Google Shape;331;p42"/>
          <p:cNvSpPr txBox="1"/>
          <p:nvPr/>
        </p:nvSpPr>
        <p:spPr>
          <a:xfrm>
            <a:off x="155850" y="2642600"/>
            <a:ext cx="3570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Topics from this presentation:</a:t>
            </a:r>
            <a:endParaRPr sz="20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Environment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Medicine 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Internet</a:t>
            </a:r>
            <a:endParaRPr sz="2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332" name="Google Shape;332;p42"/>
          <p:cNvSpPr txBox="1"/>
          <p:nvPr/>
        </p:nvSpPr>
        <p:spPr>
          <a:xfrm>
            <a:off x="4757425" y="2642600"/>
            <a:ext cx="38577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Other potential topics:</a:t>
            </a:r>
            <a:endParaRPr sz="20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Gen Z vs Baby boomers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Things ___ like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Fast food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Etc </a:t>
            </a:r>
            <a:endParaRPr sz="2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D2E9"/>
            </a:gs>
            <a:gs pos="100000">
              <a:srgbClr val="04596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3"/>
          <p:cNvSpPr txBox="1">
            <a:spLocks noGrp="1"/>
          </p:cNvSpPr>
          <p:nvPr>
            <p:ph type="title"/>
          </p:nvPr>
        </p:nvSpPr>
        <p:spPr>
          <a:xfrm>
            <a:off x="311700" y="1521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accent1"/>
                </a:solidFill>
              </a:rPr>
              <a:t>THE END!</a:t>
            </a:r>
            <a:endParaRPr sz="10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 descr="Image result for define political satire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Political Satire?</a:t>
            </a:r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0" y="500675"/>
            <a:ext cx="9144000" cy="13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EFEFEF"/>
                </a:highlight>
              </a:rPr>
              <a:t>Wikipedia says: </a:t>
            </a:r>
            <a:endParaRPr>
              <a:solidFill>
                <a:srgbClr val="000000"/>
              </a:solidFill>
              <a:highlight>
                <a:srgbClr val="EFEFEF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EFEFEF"/>
                </a:highlight>
              </a:rPr>
              <a:t>“Political Satire is satire that specializes in gaining entertainment from politics”</a:t>
            </a:r>
            <a:endParaRPr>
              <a:solidFill>
                <a:srgbClr val="000000"/>
              </a:solidFill>
              <a:highlight>
                <a:srgbClr val="EFEFEF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EFEFEF"/>
                </a:highlight>
              </a:rPr>
              <a:t>(having both the words “politics” and “satire” in the definition aren’t very helpful)</a:t>
            </a:r>
            <a:endParaRPr>
              <a:solidFill>
                <a:srgbClr val="000000"/>
              </a:solidFill>
              <a:highlight>
                <a:srgbClr val="EFEFEF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28400" y="1736900"/>
            <a:ext cx="8912400" cy="12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dk1"/>
                </a:solidFill>
                <a:highlight>
                  <a:srgbClr val="D9EAD3"/>
                </a:highlight>
              </a:rPr>
              <a:t>Translation:</a:t>
            </a:r>
            <a:r>
              <a:rPr lang="en" sz="1800">
                <a:solidFill>
                  <a:schemeClr val="dk1"/>
                </a:solidFill>
                <a:highlight>
                  <a:srgbClr val="D9EAD3"/>
                </a:highlight>
              </a:rPr>
              <a:t> sarcastic criticism aimed at current events or political officials; ironic humor for the purposes of improvement or correction</a:t>
            </a:r>
            <a:endParaRPr sz="1800">
              <a:solidFill>
                <a:schemeClr val="dk1"/>
              </a:solidFill>
              <a:highlight>
                <a:srgbClr val="D9EAD3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highlight>
                  <a:srgbClr val="D9EAD3"/>
                </a:highlight>
              </a:rPr>
              <a:t>Aka pointing out what you think is wrong but in an indirect, passive-aggressive way</a:t>
            </a:r>
            <a:endParaRPr sz="1800">
              <a:solidFill>
                <a:schemeClr val="dk1"/>
              </a:solidFill>
              <a:highlight>
                <a:srgbClr val="D9EAD3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6"/>
          <p:cNvSpPr txBox="1"/>
          <p:nvPr/>
        </p:nvSpPr>
        <p:spPr>
          <a:xfrm>
            <a:off x="0" y="3168000"/>
            <a:ext cx="8827500" cy="15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highlight>
                  <a:srgbClr val="EFEFEF"/>
                </a:highlight>
              </a:rPr>
              <a:t>Another definition, courtesy of Wikipedia:</a:t>
            </a:r>
            <a:endParaRPr sz="1800">
              <a:solidFill>
                <a:schemeClr val="dk1"/>
              </a:solidFill>
              <a:highlight>
                <a:srgbClr val="EFEFEF"/>
              </a:highlight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EFEFEF"/>
                </a:highlight>
              </a:rPr>
              <a:t>“It has also been used with subversive intent where political speech and dissent are forbidden by a regime, as a method of advancing political arguments where such arguments are expressly forbidden”</a:t>
            </a:r>
            <a:endParaRPr>
              <a:highlight>
                <a:srgbClr val="EFEFEF"/>
              </a:highlight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28400" y="4670050"/>
            <a:ext cx="4789200" cy="8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dk1"/>
                </a:solidFill>
                <a:highlight>
                  <a:srgbClr val="EA9999"/>
                </a:highlight>
              </a:rPr>
              <a:t>Translation:</a:t>
            </a:r>
            <a:r>
              <a:rPr lang="en" sz="1800">
                <a:solidFill>
                  <a:schemeClr val="dk1"/>
                </a:solidFill>
                <a:highlight>
                  <a:srgbClr val="EA9999"/>
                </a:highlight>
              </a:rPr>
              <a:t> rebellion!</a:t>
            </a:r>
            <a:endParaRPr sz="1800">
              <a:solidFill>
                <a:schemeClr val="dk1"/>
              </a:solidFill>
              <a:highlight>
                <a:srgbClr val="EA9999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" name="Google Shape;94;p16"/>
          <p:cNvCxnSpPr/>
          <p:nvPr/>
        </p:nvCxnSpPr>
        <p:spPr>
          <a:xfrm rot="10800000" flipH="1">
            <a:off x="85025" y="3003825"/>
            <a:ext cx="9011700" cy="42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11700" y="-76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Political Satire is not restricted to: </a:t>
            </a:r>
            <a:endParaRPr/>
          </a:p>
        </p:txBody>
      </p:sp>
      <p:sp>
        <p:nvSpPr>
          <p:cNvPr id="100" name="Google Shape;100;p17"/>
          <p:cNvSpPr txBox="1"/>
          <p:nvPr/>
        </p:nvSpPr>
        <p:spPr>
          <a:xfrm>
            <a:off x="70825" y="503575"/>
            <a:ext cx="18633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A </a:t>
            </a:r>
            <a:r>
              <a:rPr lang="en" sz="2800">
                <a:solidFill>
                  <a:srgbClr val="0000FF"/>
                </a:solidFill>
              </a:rPr>
              <a:t>single</a:t>
            </a:r>
            <a:r>
              <a:rPr lang="en" sz="2800">
                <a:solidFill>
                  <a:schemeClr val="dk1"/>
                </a:solidFill>
              </a:rPr>
              <a:t> </a:t>
            </a:r>
            <a:r>
              <a:rPr lang="en" sz="2800">
                <a:solidFill>
                  <a:srgbClr val="FF0000"/>
                </a:solidFill>
              </a:rPr>
              <a:t>party.</a:t>
            </a:r>
            <a:r>
              <a:rPr lang="en" sz="2800">
                <a:solidFill>
                  <a:schemeClr val="dk1"/>
                </a:solidFill>
              </a:rPr>
              <a:t>..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7122575" y="217550"/>
            <a:ext cx="19551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A </a:t>
            </a:r>
            <a:r>
              <a:rPr lang="en" sz="2800">
                <a:solidFill>
                  <a:srgbClr val="38761D"/>
                </a:solidFill>
              </a:rPr>
              <a:t>single issue</a:t>
            </a:r>
            <a:r>
              <a:rPr lang="en" sz="2800">
                <a:solidFill>
                  <a:schemeClr val="dk1"/>
                </a:solidFill>
              </a:rPr>
              <a:t>...</a:t>
            </a:r>
            <a:endParaRPr sz="280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7"/>
          <p:cNvSpPr txBox="1"/>
          <p:nvPr/>
        </p:nvSpPr>
        <p:spPr>
          <a:xfrm>
            <a:off x="-76200" y="4647525"/>
            <a:ext cx="36273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A </a:t>
            </a:r>
            <a:r>
              <a:rPr lang="en" sz="2800">
                <a:solidFill>
                  <a:srgbClr val="9900FF"/>
                </a:solidFill>
              </a:rPr>
              <a:t>single generation</a:t>
            </a:r>
            <a:r>
              <a:rPr lang="en" sz="2800">
                <a:solidFill>
                  <a:schemeClr val="dk1"/>
                </a:solidFill>
              </a:rPr>
              <a:t>...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Google Shape;103;p17" descr="Image result for define political satir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527" y="443700"/>
            <a:ext cx="2536500" cy="200384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" name="Google Shape;104;p17" descr="Image result for political satire obam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0000" y="503587"/>
            <a:ext cx="2644350" cy="1884075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5" name="Google Shape;105;p17" descr="Image result for political satire thanksgivi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6250" y="1143950"/>
            <a:ext cx="2087749" cy="200385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6" name="Google Shape;106;p17" descr="Image result for political satire millennial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589025"/>
            <a:ext cx="3188126" cy="2181625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" name="Google Shape;107;p17" descr="Image result for political satire baby boomer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3725" y="2827925"/>
            <a:ext cx="3026550" cy="2315575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p17" descr="Image result for political satire environment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58825" y="3139650"/>
            <a:ext cx="2326500" cy="200385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2"/>
            </a:gs>
            <a:gs pos="100000">
              <a:srgbClr val="795B04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311700" y="275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So how did we go from newspapers to tiktoks?</a:t>
            </a:r>
            <a:endParaRPr b="1"/>
          </a:p>
        </p:txBody>
      </p:sp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 l="1953" r="2307"/>
          <a:stretch/>
        </p:blipFill>
        <p:spPr>
          <a:xfrm>
            <a:off x="2380475" y="945975"/>
            <a:ext cx="4009949" cy="419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495900" y="204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political satire you may encounter in your history or government classes in high school:</a:t>
            </a:r>
            <a:endParaRPr/>
          </a:p>
        </p:txBody>
      </p:sp>
      <p:pic>
        <p:nvPicPr>
          <p:cNvPr id="120" name="Google Shape;120;p19" descr="Image result for join or di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00209"/>
            <a:ext cx="2440600" cy="175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 descr="Image result for andrew jackson ki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0600" y="1522725"/>
            <a:ext cx="2440600" cy="362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descr="Image result for andrew jackson slaying bank monste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1200" y="1522725"/>
            <a:ext cx="4262799" cy="362077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50" y="4442125"/>
            <a:ext cx="2440500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Benjamin Franklin’s cartoon Join or Die, first published in The Pennsylvania Gazette in 1754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4881200" y="1147725"/>
            <a:ext cx="49242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“Jackson slaying the many headed monster” (1836)</a:t>
            </a:r>
            <a:endParaRPr/>
          </a:p>
        </p:txBody>
      </p:sp>
      <p:sp>
        <p:nvSpPr>
          <p:cNvPr id="125" name="Google Shape;125;p19"/>
          <p:cNvSpPr txBox="1"/>
          <p:nvPr/>
        </p:nvSpPr>
        <p:spPr>
          <a:xfrm>
            <a:off x="348900" y="1618050"/>
            <a:ext cx="2026200" cy="2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“King Andrew the First (1833)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311700" y="189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Those are pretty old though, so let’s look at something a little more modern...</a:t>
            </a:r>
            <a:endParaRPr/>
          </a:p>
        </p:txBody>
      </p:sp>
      <p:pic>
        <p:nvPicPr>
          <p:cNvPr id="131" name="Google Shape;131;p20" descr="Image result for NOTRE dame fir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516" y="1453500"/>
            <a:ext cx="4362975" cy="32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11700" y="26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newspapers reported on this, but not only articles, but political cartoons as well</a:t>
            </a:r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0" y="1308325"/>
            <a:ext cx="914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https://www.theguardian.com/commentisfree/2019/jul/18/ruins-notre-dame-billionaires-french-philanthropy</a:t>
            </a:r>
            <a:endParaRPr/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3600" y="2390450"/>
            <a:ext cx="4390401" cy="275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90450"/>
            <a:ext cx="4589550" cy="275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1530275" y="2083500"/>
            <a:ext cx="259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 Bee from </a:t>
            </a:r>
            <a:r>
              <a:rPr lang="en" i="1"/>
              <a:t>The Guardian</a:t>
            </a:r>
            <a:endParaRPr i="1"/>
          </a:p>
        </p:txBody>
      </p:sp>
      <p:sp>
        <p:nvSpPr>
          <p:cNvPr id="141" name="Google Shape;141;p21"/>
          <p:cNvSpPr txBox="1"/>
          <p:nvPr/>
        </p:nvSpPr>
        <p:spPr>
          <a:xfrm>
            <a:off x="5210875" y="1999050"/>
            <a:ext cx="333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 Bell from </a:t>
            </a:r>
            <a:r>
              <a:rPr lang="en" i="1"/>
              <a:t>The Guardian</a:t>
            </a:r>
            <a:endParaRPr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915</Words>
  <Application>Microsoft Office PowerPoint</Application>
  <PresentationFormat>On-screen Show (16:9)</PresentationFormat>
  <Paragraphs>101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Times New Roman</vt:lpstr>
      <vt:lpstr>Simple Light</vt:lpstr>
      <vt:lpstr>From Newspaper Cartoons to Tiktoks: The Evolution of Political Satire</vt:lpstr>
      <vt:lpstr>Who knows what a newspaper is?</vt:lpstr>
      <vt:lpstr>Who knows what “Tiktok” is?</vt:lpstr>
      <vt:lpstr>What is Political Satire?</vt:lpstr>
      <vt:lpstr>Political Satire is not restricted to: </vt:lpstr>
      <vt:lpstr>So how did we go from newspapers to tiktoks?</vt:lpstr>
      <vt:lpstr>Examples of political satire you may encounter in your history or government classes in high school:</vt:lpstr>
      <vt:lpstr>Those are pretty old though, so let’s look at something a little more modern...</vt:lpstr>
      <vt:lpstr>So newspapers reported on this, but not only articles, but political cartoons as well</vt:lpstr>
      <vt:lpstr>College kids got in on it </vt:lpstr>
      <vt:lpstr>To younger people running blogs online and posting their own political cartoons</vt:lpstr>
      <vt:lpstr>To memes (similar to political cartoons)</vt:lpstr>
      <vt:lpstr>PowerPoint Presentation</vt:lpstr>
      <vt:lpstr>PowerPoint Presentation</vt:lpstr>
      <vt:lpstr>Key: taking serious topics and inserting humor into them to try to get a message across</vt:lpstr>
      <vt:lpstr>Like, really bad...</vt:lpstr>
      <vt:lpstr>People do seem to understand that though</vt:lpstr>
      <vt:lpstr>Sometimes they’re more for comedic sake</vt:lpstr>
      <vt:lpstr>What is the message this political cartoon is trying to convey?</vt:lpstr>
      <vt:lpstr>But they cover a whole span of topics</vt:lpstr>
      <vt:lpstr>Environment: Plastic Pollution</vt:lpstr>
      <vt:lpstr>Environmental Disasters: Hurricane Doriane and people not caring to evacuate</vt:lpstr>
      <vt:lpstr>Bonus one (because it couldn’t fit on the previous slide)</vt:lpstr>
      <vt:lpstr>Environmental Disasters: Earthquakes in California</vt:lpstr>
      <vt:lpstr>Medicine: Big Pharma and Drug Side Effects</vt:lpstr>
      <vt:lpstr>Food: Coke vs Pepsi</vt:lpstr>
      <vt:lpstr>Generations</vt:lpstr>
      <vt:lpstr>Internet: Addiction</vt:lpstr>
      <vt:lpstr>Internet: Tracking and Mail</vt:lpstr>
      <vt:lpstr>Now it’s time to make your own!</vt:lpstr>
      <vt:lpstr>THE END!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Newspaper Cartoons to Tiktoks: The Evolution of Political Satire</dc:title>
  <dc:creator>Kristin D'Angelo</dc:creator>
  <cp:lastModifiedBy>Kristin D'Angelo</cp:lastModifiedBy>
  <cp:revision>1</cp:revision>
  <dcterms:modified xsi:type="dcterms:W3CDTF">2020-03-23T22:40:11Z</dcterms:modified>
</cp:coreProperties>
</file>